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303" r:id="rId2"/>
    <p:sldId id="327" r:id="rId3"/>
    <p:sldId id="258" r:id="rId4"/>
    <p:sldId id="260" r:id="rId5"/>
    <p:sldId id="261" r:id="rId6"/>
    <p:sldId id="262" r:id="rId7"/>
    <p:sldId id="263" r:id="rId8"/>
    <p:sldId id="340" r:id="rId9"/>
    <p:sldId id="264" r:id="rId10"/>
    <p:sldId id="341" r:id="rId11"/>
    <p:sldId id="338" r:id="rId12"/>
    <p:sldId id="268" r:id="rId13"/>
    <p:sldId id="352" r:id="rId14"/>
    <p:sldId id="269" r:id="rId15"/>
    <p:sldId id="266" r:id="rId16"/>
    <p:sldId id="273" r:id="rId17"/>
    <p:sldId id="272" r:id="rId18"/>
    <p:sldId id="271" r:id="rId19"/>
    <p:sldId id="270" r:id="rId20"/>
    <p:sldId id="267" r:id="rId21"/>
    <p:sldId id="274" r:id="rId22"/>
    <p:sldId id="275" r:id="rId23"/>
    <p:sldId id="276" r:id="rId24"/>
    <p:sldId id="280" r:id="rId25"/>
    <p:sldId id="281" r:id="rId26"/>
    <p:sldId id="351" r:id="rId27"/>
    <p:sldId id="278" r:id="rId28"/>
    <p:sldId id="279" r:id="rId29"/>
    <p:sldId id="282" r:id="rId30"/>
    <p:sldId id="283" r:id="rId31"/>
    <p:sldId id="284" r:id="rId32"/>
    <p:sldId id="285" r:id="rId33"/>
    <p:sldId id="287" r:id="rId34"/>
    <p:sldId id="288" r:id="rId35"/>
    <p:sldId id="289" r:id="rId36"/>
    <p:sldId id="290" r:id="rId37"/>
    <p:sldId id="331" r:id="rId38"/>
    <p:sldId id="293" r:id="rId39"/>
    <p:sldId id="328" r:id="rId40"/>
    <p:sldId id="295" r:id="rId41"/>
    <p:sldId id="296" r:id="rId42"/>
    <p:sldId id="297" r:id="rId43"/>
    <p:sldId id="291" r:id="rId44"/>
    <p:sldId id="292" r:id="rId45"/>
    <p:sldId id="298" r:id="rId46"/>
    <p:sldId id="299" r:id="rId47"/>
    <p:sldId id="339" r:id="rId48"/>
    <p:sldId id="342" r:id="rId49"/>
    <p:sldId id="300" r:id="rId50"/>
    <p:sldId id="301" r:id="rId51"/>
    <p:sldId id="302" r:id="rId52"/>
    <p:sldId id="330" r:id="rId53"/>
    <p:sldId id="306" r:id="rId54"/>
    <p:sldId id="307" r:id="rId55"/>
    <p:sldId id="333" r:id="rId56"/>
    <p:sldId id="308" r:id="rId57"/>
    <p:sldId id="309" r:id="rId58"/>
    <p:sldId id="310" r:id="rId59"/>
    <p:sldId id="311" r:id="rId60"/>
    <p:sldId id="353" r:id="rId61"/>
    <p:sldId id="312" r:id="rId62"/>
    <p:sldId id="313" r:id="rId63"/>
    <p:sldId id="314" r:id="rId64"/>
    <p:sldId id="315" r:id="rId65"/>
    <p:sldId id="316" r:id="rId66"/>
    <p:sldId id="343" r:id="rId67"/>
    <p:sldId id="344" r:id="rId68"/>
    <p:sldId id="345" r:id="rId69"/>
    <p:sldId id="346" r:id="rId70"/>
    <p:sldId id="347" r:id="rId71"/>
    <p:sldId id="348" r:id="rId72"/>
    <p:sldId id="317" r:id="rId73"/>
    <p:sldId id="318" r:id="rId74"/>
    <p:sldId id="319" r:id="rId75"/>
    <p:sldId id="320" r:id="rId76"/>
    <p:sldId id="335" r:id="rId77"/>
    <p:sldId id="321" r:id="rId78"/>
    <p:sldId id="322" r:id="rId79"/>
    <p:sldId id="323" r:id="rId80"/>
    <p:sldId id="324" r:id="rId81"/>
    <p:sldId id="336" r:id="rId82"/>
    <p:sldId id="337" r:id="rId83"/>
    <p:sldId id="325" r:id="rId84"/>
    <p:sldId id="326" r:id="rId85"/>
    <p:sldId id="349" r:id="rId86"/>
    <p:sldId id="350" r:id="rId87"/>
    <p:sldId id="329" r:id="rId88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66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25" d="100"/>
          <a:sy n="25" d="100"/>
        </p:scale>
        <p:origin x="-3042" y="-1284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2BD76-CF39-4CAC-BF75-8E208173B4FC}" type="datetimeFigureOut">
              <a:rPr lang="en-US" smtClean="0"/>
              <a:pPr/>
              <a:t>01/01/2010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C0A8-6C64-4FBE-9BAB-FCFF4820C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pull dir="d"/>
    <p:sndAc>
      <p:stSnd>
        <p:snd r:embed="rId1" name="push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2BD76-CF39-4CAC-BF75-8E208173B4FC}" type="datetimeFigureOut">
              <a:rPr lang="en-US" smtClean="0"/>
              <a:pPr/>
              <a:t>01/01/2010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C0A8-6C64-4FBE-9BAB-FCFF4820C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pull dir="d"/>
    <p:sndAc>
      <p:stSnd>
        <p:snd r:embed="rId1" name="push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2BD76-CF39-4CAC-BF75-8E208173B4FC}" type="datetimeFigureOut">
              <a:rPr lang="en-US" smtClean="0"/>
              <a:pPr/>
              <a:t>01/01/2010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C0A8-6C64-4FBE-9BAB-FCFF4820C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pull dir="d"/>
    <p:sndAc>
      <p:stSnd>
        <p:snd r:embed="rId1" name="push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2BD76-CF39-4CAC-BF75-8E208173B4FC}" type="datetimeFigureOut">
              <a:rPr lang="en-US" smtClean="0"/>
              <a:pPr/>
              <a:t>01/01/2010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C0A8-6C64-4FBE-9BAB-FCFF4820C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pull dir="d"/>
    <p:sndAc>
      <p:stSnd>
        <p:snd r:embed="rId1" name="push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8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2BD76-CF39-4CAC-BF75-8E208173B4FC}" type="datetimeFigureOut">
              <a:rPr lang="en-US" smtClean="0"/>
              <a:pPr/>
              <a:t>01/01/2010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C0A8-6C64-4FBE-9BAB-FCFF4820C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pull dir="d"/>
    <p:sndAc>
      <p:stSnd>
        <p:snd r:embed="rId1" name="push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2BD76-CF39-4CAC-BF75-8E208173B4FC}" type="datetimeFigureOut">
              <a:rPr lang="en-US" smtClean="0"/>
              <a:pPr/>
              <a:t>01/01/2010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C0A8-6C64-4FBE-9BAB-FCFF4820C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pull dir="d"/>
    <p:sndAc>
      <p:stSnd>
        <p:snd r:embed="rId1" name="push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2BD76-CF39-4CAC-BF75-8E208173B4FC}" type="datetimeFigureOut">
              <a:rPr lang="en-US" smtClean="0"/>
              <a:pPr/>
              <a:t>01/01/2010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C0A8-6C64-4FBE-9BAB-FCFF4820C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pull dir="d"/>
    <p:sndAc>
      <p:stSnd>
        <p:snd r:embed="rId1" name="push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2BD76-CF39-4CAC-BF75-8E208173B4FC}" type="datetimeFigureOut">
              <a:rPr lang="en-US" smtClean="0"/>
              <a:pPr/>
              <a:t>01/01/2010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C0A8-6C64-4FBE-9BAB-FCFF4820C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pull dir="d"/>
    <p:sndAc>
      <p:stSnd>
        <p:snd r:embed="rId1" name="push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2BD76-CF39-4CAC-BF75-8E208173B4FC}" type="datetimeFigureOut">
              <a:rPr lang="en-US" smtClean="0"/>
              <a:pPr/>
              <a:t>01/01/2010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C0A8-6C64-4FBE-9BAB-FCFF4820C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pull dir="d"/>
    <p:sndAc>
      <p:stSnd>
        <p:snd r:embed="rId1" name="push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2BD76-CF39-4CAC-BF75-8E208173B4FC}" type="datetimeFigureOut">
              <a:rPr lang="en-US" smtClean="0"/>
              <a:pPr/>
              <a:t>01/01/2010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C0A8-6C64-4FBE-9BAB-FCFF4820C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pull dir="d"/>
    <p:sndAc>
      <p:stSnd>
        <p:snd r:embed="rId1" name="push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2BD76-CF39-4CAC-BF75-8E208173B4FC}" type="datetimeFigureOut">
              <a:rPr lang="en-US" smtClean="0"/>
              <a:pPr/>
              <a:t>01/01/2010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C0A8-6C64-4FBE-9BAB-FCFF4820C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pull dir="d"/>
    <p:sndAc>
      <p:stSnd>
        <p:snd r:embed="rId1" name="push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2BD76-CF39-4CAC-BF75-8E208173B4FC}" type="datetimeFigureOut">
              <a:rPr lang="en-US" smtClean="0"/>
              <a:pPr/>
              <a:t>01/01/2010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5C0A8-6C64-4FBE-9BAB-FCFF4820C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 spd="slow" advClick="0" advTm="5000">
    <p:pull dir="d"/>
    <p:sndAc>
      <p:stSnd>
        <p:snd r:embed="rId13" name="push.wav" builtIn="1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http://www.nari.nic.in/sites/all/themes/nmew/images/swachh-bharat-abhiyan-logo-vector-file.jpg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gif"/><Relationship Id="rId4" Type="http://schemas.openxmlformats.org/officeDocument/2006/relationships/image" Target="../media/image8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hree\Desktop\नाथा फोटो\download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137160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0" y="36957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DV-TTSurekh" pitchFamily="82" charset="0"/>
                <a:ea typeface="Times New Roman" pitchFamily="18" charset="0"/>
                <a:cs typeface="Arial" pitchFamily="34" charset="0"/>
              </a:rPr>
              <a:t/>
            </a: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 descr="Image result for swachh bharat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2438400" y="3009900"/>
            <a:ext cx="2003425" cy="1179512"/>
          </a:xfrm>
          <a:prstGeom prst="rect">
            <a:avLst/>
          </a:prstGeom>
          <a:noFill/>
        </p:spPr>
      </p:pic>
      <p:pic>
        <p:nvPicPr>
          <p:cNvPr id="13" name="Picture 3" descr="tukdotj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1637" y="2400300"/>
            <a:ext cx="1655763" cy="2070100"/>
          </a:xfrm>
          <a:prstGeom prst="rect">
            <a:avLst/>
          </a:prstGeom>
          <a:noFill/>
        </p:spPr>
      </p:pic>
      <p:pic>
        <p:nvPicPr>
          <p:cNvPr id="14" name="Picture 2" descr="gadg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2286000"/>
            <a:ext cx="1581150" cy="232410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391400"/>
            <a:ext cx="1543704" cy="13206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4400" y="1113472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mr-IN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ग्रामपंचायत बनवडी</a:t>
            </a:r>
            <a:endParaRPr lang="en-US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47800" y="18682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ता.कराड जि. सातारा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" y="5791200"/>
            <a:ext cx="617220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mr-IN" sz="2800" b="1" cap="all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राष्ट्र संत तुकडोजी महाराज स्वच्छ ग्राम    </a:t>
            </a:r>
          </a:p>
          <a:p>
            <a:r>
              <a:rPr lang="mr-IN" sz="2800" b="1" cap="all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              समितीचे</a:t>
            </a:r>
            <a:endParaRPr lang="en-US" sz="2800" b="1" cap="all" dirty="0">
              <a:ln>
                <a:solidFill>
                  <a:srgbClr val="FF0000"/>
                </a:solidFill>
              </a:ln>
              <a:solidFill>
                <a:srgbClr val="C00000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09800" y="7684732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3600" dirty="0" smtClean="0">
                <a:solidFill>
                  <a:srgbClr val="002060"/>
                </a:solidFill>
                <a:latin typeface="Shivaji01" pitchFamily="2" charset="0"/>
              </a:rPr>
              <a:t>सहर्ष स्वागत 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467600"/>
            <a:ext cx="1543704" cy="1244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24445" r="22222"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609600"/>
            <a:ext cx="6248400" cy="86868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CEC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999" y="388620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dirty="0" smtClean="0"/>
              <a:t>ग्रामपंचायत बनवडी</a:t>
            </a:r>
            <a:r>
              <a:rPr lang="en-US" sz="2400" dirty="0" smtClean="0"/>
              <a:t/>
            </a:r>
            <a:r>
              <a:rPr lang="mr-IN" sz="2400" dirty="0" smtClean="0"/>
              <a:t> ता. कराड जि. सातारा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80999" y="1503402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राष्ट्रसंत तुकडोजी महाराज  स्वच्छ ग्राम स्पर्धा 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2590800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>
                <a:solidFill>
                  <a:srgbClr val="FF0000"/>
                </a:solidFill>
              </a:rPr>
              <a:t>ग्राम स्वच्छता अभियाना अंतर्गत केलेल्या कामगिरीच्या मुल्यमापनाचे निकष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1000" y="685800"/>
            <a:ext cx="6248400" cy="86868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CEC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3412867"/>
            <a:ext cx="5257800" cy="120032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>
              <a:buFont typeface="Calibri" pitchFamily="34" charset="0"/>
              <a:buChar char="●"/>
            </a:pPr>
            <a:r>
              <a:rPr lang="mr-IN" sz="2400" dirty="0" smtClean="0"/>
              <a:t> ग्रामपंचायत बनवडी येथे 24</a:t>
            </a:r>
            <a:r>
              <a:rPr lang="en-US" sz="2400" dirty="0" smtClean="0">
                <a:latin typeface="Calibri"/>
                <a:cs typeface="Calibri"/>
              </a:rPr>
              <a:t>X</a:t>
            </a:r>
            <a:r>
              <a:rPr lang="mr-IN" sz="2400" dirty="0" smtClean="0">
                <a:latin typeface="Calibri"/>
                <a:cs typeface="Calibri"/>
              </a:rPr>
              <a:t>7 पाणी </a:t>
            </a:r>
            <a:r>
              <a:rPr lang="en-US" sz="2400" dirty="0" smtClean="0">
                <a:latin typeface="Calibri"/>
                <a:cs typeface="Calibri"/>
              </a:rPr>
              <a:t/>
            </a:r>
          </a:p>
          <a:p>
            <a:pPr algn="just"/>
            <a:r>
              <a:rPr lang="mr-IN" sz="2400" dirty="0" smtClean="0">
                <a:latin typeface="Calibri"/>
                <a:cs typeface="Calibri"/>
              </a:rPr>
              <a:t>पुरवठा योजना कार्यान्वित करण्यात आली आहे.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4784467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Calibri" pitchFamily="34" charset="0"/>
              <a:buChar char="●"/>
            </a:pPr>
            <a:r>
              <a:rPr lang="en-US" sz="2400" dirty="0" smtClean="0"/>
              <a:t/>
            </a:r>
            <a:r>
              <a:rPr lang="mr-IN" sz="2400" dirty="0" smtClean="0"/>
              <a:t>ग्राहकांना मिटरव्दारे नळ पाणी पुरवठा केला जातो.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838200" y="5966936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Calibri" pitchFamily="34" charset="0"/>
              <a:buChar char="●"/>
            </a:pPr>
            <a:r>
              <a:rPr lang="en-US" sz="2400" dirty="0" smtClean="0"/>
              <a:t/>
            </a:r>
            <a:r>
              <a:rPr lang="mr-IN" sz="2400" dirty="0" smtClean="0"/>
              <a:t>पाणी पट्टीची बिले संगणीकृत देण्यात येत असून दर दोन महिन्यांनी ग्राहकांना बिले दिली जातात.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838200" y="28956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alibri" pitchFamily="34" charset="0"/>
              <a:buChar char="●"/>
            </a:pPr>
            <a:r>
              <a:rPr lang="mr-IN" sz="2400" dirty="0" smtClean="0"/>
              <a:t>पाणी पट्टी वसुलीचे प्रमाण 100</a:t>
            </a:r>
            <a:r>
              <a:rPr lang="mr-IN" sz="2400" dirty="0" smtClean="0">
                <a:latin typeface="Calibri"/>
              </a:rPr>
              <a:t>% आहे.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838200" y="2269867"/>
            <a:ext cx="5562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 </a:t>
            </a:r>
            <a:r>
              <a:rPr lang="mr-IN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पाणी पट्टी वसुलीचे प्रमाण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0999" y="1503402"/>
            <a:ext cx="6248400" cy="49244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mr-IN" sz="26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1– पाणी गुणवत्ता व पाणी व्यवस्थापन</a:t>
            </a:r>
            <a:endParaRPr lang="en-US" sz="26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66800" y="3853934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</a:t>
            </a:r>
            <a:r>
              <a:rPr lang="mr-IN" sz="2400" dirty="0" smtClean="0">
                <a:solidFill>
                  <a:schemeClr val="accent5">
                    <a:lumMod val="50000"/>
                  </a:schemeClr>
                </a:solidFill>
              </a:rPr>
              <a:t>उशिरा पाणी पट्टी भरणा-या ग्राहकास 2.5</a:t>
            </a:r>
            <a:r>
              <a:rPr lang="mr-IN" sz="2400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% दंड आकारण्यात येतो</a:t>
            </a:r>
            <a:r>
              <a:rPr lang="mr-IN" sz="2000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.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4884003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</a:t>
            </a:r>
            <a:r>
              <a:rPr lang="mr-IN" sz="2400" dirty="0" smtClean="0">
                <a:solidFill>
                  <a:schemeClr val="accent5">
                    <a:lumMod val="50000"/>
                  </a:schemeClr>
                </a:solidFill>
              </a:rPr>
              <a:t>मुदतीपुर्वी पाणी पट्टी भरणा केल्यास 5</a:t>
            </a:r>
            <a:r>
              <a:rPr lang="mr-IN" sz="2400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% सूट दिली जाते.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" y="2643426"/>
            <a:ext cx="5715000" cy="861774"/>
          </a:xfrm>
          <a:prstGeom prst="rect">
            <a:avLst/>
          </a:prstGeom>
          <a:noFill/>
          <a:ln>
            <a:noFill/>
          </a:ln>
          <a:scene3d>
            <a:camera prst="perspective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ii)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उशिरा पाणी पट्टी अदा करण्यकरीता  </a:t>
            </a:r>
          </a:p>
          <a:p>
            <a:pPr algn="just"/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   2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Calibri"/>
              </a:rPr>
              <a:t>% प्रतिमाह दंड आकारलेला असल्यास</a:t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6002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1– पाणी गुणवत्ता व पाणी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राष्ट्रसंत तुकडोजी महाराज 2020-21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81" y="0"/>
            <a:ext cx="6830319" cy="9906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9600" y="3697070"/>
            <a:ext cx="5638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800" dirty="0" smtClean="0"/>
              <a:t>●</a:t>
            </a:r>
            <a:r>
              <a:rPr lang="mr-IN" sz="2400" dirty="0" smtClean="0"/>
              <a:t>मौजे बनवडी येथे 24</a:t>
            </a:r>
            <a:r>
              <a:rPr lang="en-US" sz="2400" dirty="0" smtClean="0">
                <a:latin typeface="Calibri"/>
                <a:cs typeface="Calibri"/>
              </a:rPr>
              <a:t>X</a:t>
            </a:r>
            <a:r>
              <a:rPr lang="mr-IN" sz="2400" dirty="0">
                <a:latin typeface="Calibri"/>
                <a:cs typeface="Calibri"/>
              </a:rPr>
              <a:t/>
            </a:r>
            <a:r>
              <a:rPr lang="mr-IN" sz="2400" dirty="0" smtClean="0">
                <a:latin typeface="Calibri"/>
                <a:cs typeface="Calibri"/>
              </a:rPr>
              <a:t>7 नळ पाणी पुरवठा कार्यान्वित असून एच.डी.पी. पाईपव्दारे पाणी पुरवठा केला जातो.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" y="5440740"/>
            <a:ext cx="5638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r>
              <a:rPr lang="mr-IN" sz="2800" dirty="0" smtClean="0"/>
              <a:t>●</a:t>
            </a:r>
            <a:r>
              <a:rPr lang="mr-IN" sz="2400" dirty="0" smtClean="0"/>
              <a:t>मौजे बनवडी येथे कोणत्याही प्रकारची पाणी गळती नाही त्या संदर्भात वैद्यकिय अधिकारी प्रा.आ.केंद्र सदाशिवगड ता.कराड जि. सातारा यांचा दाखला जोडला आहे. 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33400" y="2414826"/>
            <a:ext cx="586740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iii)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गावामधील पाणी पुरवठ्याच्या सुविधांमधून कोठेही पाणी वाहत / गळती  नसणे</a:t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1519535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1– पाणी गुणवत्ता व पाणी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राष्ट्रसंत तुकडोजी महाराज 2020-21\IMG20230428111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14400" y="3600271"/>
            <a:ext cx="548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3200" dirty="0" smtClean="0"/>
              <a:t>●</a:t>
            </a:r>
            <a:r>
              <a:rPr lang="mr-IN" sz="2400" dirty="0" smtClean="0"/>
              <a:t>घरगुती कनेक्शन धारकांनी 100</a:t>
            </a:r>
            <a:r>
              <a:rPr lang="mr-IN" sz="2400" dirty="0" smtClean="0">
                <a:latin typeface="Calibri"/>
              </a:rPr>
              <a:t>% मीटर जोडणी केली असून मीटरव्दारे पाणी पुरवठा केला जातो.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5048071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3200" dirty="0" smtClean="0"/>
              <a:t>●</a:t>
            </a:r>
            <a:r>
              <a:rPr lang="mr-IN" sz="2400" dirty="0" smtClean="0"/>
              <a:t>मौजे ग्रामपंचायत बनवडी येथे एकूण 1732 कुंटूबे असून सर्व कुटूंबांनी वैयक्तिक</a:t>
            </a:r>
            <a:r>
              <a:rPr lang="mr-IN" sz="2400" dirty="0" smtClean="0">
                <a:latin typeface="Calibri"/>
              </a:rPr>
              <a:t> पाणी मिटर बसविले आहे .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33400" y="2491026"/>
            <a:ext cx="5715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iv)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घरगुती नळ जोडणी करता नळ धारकांना स्वत मिटर जोडले असल्यास</a:t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1595735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1– पाणी गुणवत्ता व पाणी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 l="3333"/>
          <a:stretch>
            <a:fillRect/>
          </a:stretch>
        </p:blipFill>
        <p:spPr bwMode="auto">
          <a:xfrm>
            <a:off x="0" y="4876800"/>
            <a:ext cx="68580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2400" y="8984159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40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Shivaji01" pitchFamily="2" charset="0"/>
              </a:rPr>
              <a:t>बनवडी गांवाचे विहंगम दृश्य</a:t>
            </a:r>
            <a:endParaRPr lang="en-IN" sz="4000" dirty="0">
              <a:solidFill>
                <a:schemeClr val="accent3">
                  <a:lumMod val="20000"/>
                  <a:lumOff val="80000"/>
                </a:schemeClr>
              </a:solidFill>
              <a:latin typeface="Shivaji01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3337928"/>
      </p:ext>
    </p:extLst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38200" y="41148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●मौजे बनवडी ग्रामपंचायत येथे 24</a:t>
            </a:r>
            <a:r>
              <a:rPr lang="en-US" sz="2400" dirty="0" smtClean="0">
                <a:latin typeface="Calibri"/>
                <a:cs typeface="Calibri"/>
              </a:rPr>
              <a:t>X</a:t>
            </a:r>
            <a:r>
              <a:rPr lang="mr-IN" sz="2400" dirty="0" smtClean="0">
                <a:latin typeface="Calibri"/>
                <a:cs typeface="Calibri"/>
              </a:rPr>
              <a:t> 7 नळ पाणी पुरवठा योजना कार्यान्वित असून मुख्य पाणी स्त्रोत कृष्णा नदी आहे. 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838200" y="56388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●इंटेकवेल जँकवेल , पंपहाऊस , जलशुध्दीकरण केंद्र व उंच पाणी साठवण टाक्या या ठिकाणी दैनदिन स्वच्छता ठेवली जाते.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38200" y="7703403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●वरील सर्व ठिकाणी वृक्षलागवड करून परिसर पर्यावरण पुरक व सुशोभित  करण्यात आला आहे.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533400" y="2338626"/>
            <a:ext cx="571500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पाण्याचा स्त्रोत,साठवण,पाणी वहन मार्ग, सार्वजनिक वितरणाच्या जागा इ.ठिकाणी स्वच्छता व परिसर सुशोभिकरण</a:t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" y="1443335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1– पाणी गुणवत्ता व पाणी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राष्ट्रसंत तुकडोजी महाराज 2020-21\IMG20230427162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5105400"/>
          </a:xfrm>
          <a:prstGeom prst="rect">
            <a:avLst/>
          </a:prstGeom>
          <a:noFill/>
        </p:spPr>
      </p:pic>
      <p:pic>
        <p:nvPicPr>
          <p:cNvPr id="9218" name="Picture 2" descr="D:\राष्ट्रसंत तुकडोजी महाराज 2020-21\IMG20230427161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05400"/>
            <a:ext cx="6858000" cy="4800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14400" y="4807803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●मौजे ग्रामपंचायत बनवडी येथे पाणी शुध्दीकरणासाठी क्लोरीन गँसचा वापर केला जातो.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62484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●पाण्यातील</a:t>
            </a:r>
            <a:r>
              <a:rPr lang="en-US" sz="2400" dirty="0" smtClean="0"/>
              <a:t/>
            </a:r>
            <a:r>
              <a:rPr lang="mr-IN" sz="2400" dirty="0" smtClean="0"/>
              <a:t>जड घटकांच्या शुध्दीकरणासाठी पी.ए.सी. पावडरचा वापर केला जातो. 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33400" y="2646908"/>
            <a:ext cx="5715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vi)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टी.सी.एल पावडरचा नियमित वापर, पाणी नमुन्याची प्रयोग शाळेत 100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% नियमित तपासणी शुध्द आढळल्याबाबतचा जिल्हा प्रयोगशाळेचा अहवाल.</a:t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1526738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1– पाणी गुणवत्ता व पाणी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5257800"/>
            <a:ext cx="33528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D:\राष्ट्रसंत तुकडोजी महाराज 2020-21\IMG20230427162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57800"/>
            <a:ext cx="3505200" cy="4648200"/>
          </a:xfrm>
          <a:prstGeom prst="rect">
            <a:avLst/>
          </a:prstGeom>
          <a:noFill/>
        </p:spPr>
      </p:pic>
      <p:pic>
        <p:nvPicPr>
          <p:cNvPr id="3076" name="Picture 4" descr="D:\राष्ट्रसंत तुकडोजी महाराज 2020-21\IMG202304281035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4800"/>
            <a:ext cx="6858000" cy="4953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4800600"/>
            <a:ext cx="5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●मौजे ग्रामपंचायत बवनडीच्या पीण्याच्या पाण्याचे स्त्रोताचे सर्वेक्षण मा. आरोग्य विभाग जिल्हा परिषद सातारा यांचे मार्फत सर्वेक्षण करण्यात आलेले आहे त्याचा  दाखला सोबत जोडला आहे.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33400" y="2411849"/>
            <a:ext cx="5715000" cy="20159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viii)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पिण्याच्या पाण्याच्या स्त्रोताचे स्वच्छता सर्वेक्षण करून त्यात आढळलेल्या त्रृटींची पुर्तता केली असल्याचा वरिष्ठ भुवैज्ञानिक यांचा दाखला</a:t>
            </a:r>
          </a:p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15240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1– पाणी गुणवत्ता व पाणी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राष्ट्रसंत तुकडोजी महाराज 2020-21\IMG202304281037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D:\राष्ट्रसंत तुकडोजी महाराज 2020-21\IMG20230428103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90600" y="388620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●मौजे ग्रामपंचायत बनवडी ही ग्रामस्थांना शुध्द पाणी पुरवठा करणेसाठी प्रथम प्राधान्य देते.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990600" y="5334000"/>
            <a:ext cx="510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●आज अखेर गांवामध्ये कोणत्याही प्रकराची साथ व जलजन्य रोगाचा प्रादुभाव झाला नाही . त्यासाठी वैद्यकिय अधिकारी प्रा.आ.केंद्र सदाशिवगड ता.कराड जि. सातारा यांचा दाखला जोडला आहे.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990600" y="7855803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●गावातील परिसर व वातावरण स्वच्छ व पर्यावरण पुरक आहे.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533400" y="2331184"/>
            <a:ext cx="571500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ix)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गेल्या 3 वर्षात गावात कोणतीही साथ आली नसल्यास व कोणताही जलजन्य रोगाचा प्रादुर्भाव झाला नसल्यास.</a:t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1443335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1– पाणी गुणवत्ता व पाणी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राष्ट्रसंत तुकडोजी महाराज 2020-21\IMG20230428103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81000" y="3810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14400" y="6528137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●मौजे ग्रामपंचायत बनवडी येथे प्रशिक्षीत जलसुरक्षक कार्यरत आहे. </a:t>
            </a:r>
          </a:p>
          <a:p>
            <a:pPr algn="just"/>
            <a:r>
              <a:rPr lang="mr-IN" sz="2400" dirty="0" smtClean="0"/>
              <a:t>नांव - श्री. दिलीप शामराव मदने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914400" y="7703403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●प्राथमिक आरोग्य केंद्र हजारमाची या ठिकाणी प्रशिक्षण घेतले आहे.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33400" y="2414587"/>
            <a:ext cx="5715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xi)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पाणी पुरवठा अनुषंगिक बाबी</a:t>
            </a:r>
          </a:p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1526738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1– पाणी गुणवत्ता व पाणी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3302674"/>
            <a:ext cx="62484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अ) पाणी सुरक्षितता आराखडा उपलब्धत आहे.</a:t>
            </a:r>
          </a:p>
          <a:p>
            <a:pPr algn="ctr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8600" y="5767626"/>
            <a:ext cx="62484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आ) प्रशिक्षित जलसुरक्षक कार्यरत असल्यास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</a:p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3905071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मौजे ग्रामपंचायत बनवडीचा पाणी सुरक्षितता आराखडा तयार केलेला असून सोबत सादर करण्यात येत आहे .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4598" r="3333" b="2299"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14400" y="91440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dirty="0" smtClean="0">
                <a:solidFill>
                  <a:srgbClr val="00B0F0"/>
                </a:solidFill>
              </a:rPr>
              <a:t>पर्यावरण संवर्धन राष्ट्रीय पुरस्कार  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राष्ट्रसंत तुकडोजी महाराज 2020-21\IMG20230428103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0600" y="4614208"/>
            <a:ext cx="5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ग्रामपंचायत बनवडी येथे ग्रामीण पाणी पुरवठा व स्वच्छता समितीची स्थापना करण्यात आली आहे. अध्यक्ष श्री.प्रदिप मोहनराव पाटील व सचिव श्री. दिपक बबन हिनुकले आहेत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33400" y="2407384"/>
            <a:ext cx="5715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xii)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पाणी पुरवठा अनुषंगिक बाबी</a:t>
            </a:r>
          </a:p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1519535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1– पाणी गुणवत्ता व पाणी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" y="3249305"/>
            <a:ext cx="6019800" cy="124649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mr-IN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इ</a:t>
            </a:r>
            <a:r>
              <a:rPr lang="en-US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) </a:t>
            </a:r>
            <a:r>
              <a:rPr lang="mr-IN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ग्रामीण पाणी पुरवठा व स्वच्छता समिती कार्यरत असल्यास</a:t>
            </a:r>
          </a:p>
          <a:p>
            <a:pPr algn="just"/>
            <a:r>
              <a:rPr lang="en-US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endParaRPr lang="en-US" sz="25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0" y="0"/>
            <a:ext cx="6629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mr-IN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Mangal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mr-IN" sz="1400" b="1" dirty="0" smtClean="0">
              <a:latin typeface="Calibri" pitchFamily="34" charset="0"/>
              <a:ea typeface="Calibri" pitchFamily="34" charset="0"/>
              <a:cs typeface="Mangal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mr-IN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Mangal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mr-IN" sz="1400" b="1" dirty="0" smtClean="0">
              <a:latin typeface="Calibri" pitchFamily="34" charset="0"/>
              <a:ea typeface="Calibri" pitchFamily="34" charset="0"/>
              <a:cs typeface="Mangal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mr-IN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Mangal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0" y="0"/>
            <a:ext cx="6548588" cy="824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mr-IN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Mangal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mr-IN" sz="1000" b="1" dirty="0" smtClean="0">
              <a:latin typeface="Calibri" pitchFamily="34" charset="0"/>
              <a:ea typeface="Calibri" pitchFamily="34" charset="0"/>
              <a:cs typeface="Mangal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mr-IN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Mangal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mr-IN" sz="1000" b="1" dirty="0" smtClean="0">
              <a:latin typeface="Calibri" pitchFamily="34" charset="0"/>
              <a:ea typeface="Calibri" pitchFamily="34" charset="0"/>
              <a:cs typeface="Mangal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mr-IN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Mangal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mr-IN" sz="1000" b="1" dirty="0" smtClean="0">
              <a:latin typeface="Calibri" pitchFamily="34" charset="0"/>
              <a:ea typeface="Calibri" pitchFamily="34" charset="0"/>
              <a:cs typeface="Mangal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mr-IN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Mangal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mr-IN" sz="1000" b="1" dirty="0" smtClean="0">
                <a:latin typeface="Calibri" pitchFamily="34" charset="0"/>
                <a:ea typeface="Calibri" pitchFamily="34" charset="0"/>
                <a:cs typeface="Mangal" pitchFamily="18" charset="0"/>
              </a:rPr>
              <a:t/>
            </a:r>
            <a:r>
              <a:rPr kumimoji="0" lang="mr-I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ग्राम आरोग्य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, </a:t>
            </a:r>
            <a:r>
              <a:rPr kumimoji="0" lang="mr-I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पोषण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, </a:t>
            </a:r>
            <a:r>
              <a:rPr kumimoji="0" lang="mr-I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पाणी पुरवठा  व स्वच्छता समिती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/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/>
            </a:r>
            <a:r>
              <a:rPr kumimoji="0" lang="mr-I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ग्रामपंचायत बनवडी ता. कराड जि. सातारा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/>
            </a: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1)श्री.प्रदिप मोहनराव पाटील		अध्यक्ष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	2)श्री.विकास तानाजी करांडे		सदस्य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	3)श्री.पांडुरंग राजाराम कोठावळे	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/>
            </a: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सदस्य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	4)श्री.नरहरी श्रीरंग जानराव		सदस्य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	5)श्री.अख्तरहुसेन बालेखान आत्तार	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/>
            </a: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सदस्य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	6)सौ.पल्लवी संदिप साळुंखे		सदस्या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	7)सौ.अश्विनी शिवराज विभुते		सदस्या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	8)सौ.स्वाती योगेश गोतपागर		सदस्या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	9)सौ.विद्या सागर शिवदास		सदस्या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	10)सौ.पुजा नितीन चव्हाण		सदस्या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	11)सौ. कमल राजाराम म्हेत्रे		सदस्या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	12)सौ. अलका किशोर पाटील		सदस्या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	13) सौ. प्रतिभा संजय पाटील		सदस्या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	14) सौ. तेजश्री नितीन गुरव		सदस्या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	15)श्री. दिपक बबनराव हिनुकले	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/>
            </a:r>
            <a:r>
              <a:rPr kumimoji="0" lang="mr-I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सचिव </a:t>
            </a:r>
            <a:endParaRPr kumimoji="0" lang="mr-I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400" y="44958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ग्रामपंचायत बनवडी येथे एकूण 1634 कुटूंबे असून प्रत्येक कुटूंबाकडे वैयक्तिक शौचालय असून सर्व कुटूंबे शौचालयाचा नियमित वापर करतात.  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33400" y="2654855"/>
            <a:ext cx="5715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5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i</a:t>
            </a:r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गावातील 100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Calibri"/>
              </a:rPr>
              <a:t>% कुटूबांना शौचालयाची सुविधा असल्यास आणी 100 % वापर असल्यास </a:t>
            </a:r>
            <a:endParaRPr lang="mr-IN" sz="25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1767006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</a:t>
            </a:r>
            <a:r>
              <a:rPr lang="en-US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– शौचालय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hree\Desktop\नाथा फोटो\IMG-20190723-WA00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66800" y="4347865"/>
            <a:ext cx="525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ग्रामपंचायत बनवडी येथे सहा अंगणवाडी असून प्रत्येक अंगणवाडीत स्वच्छता गृह आहेत. तसेच मुलांना हात धुण्यासाठी वॉश बेसिनची सोय करण्यात आली आहे.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33400" y="2716649"/>
            <a:ext cx="5715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iii)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गावातील अंगणवाडीत स्वच्छतागृह असल्यास तसेच हात धुण्यासाठी व्यवस्था असल्यास  </a:t>
            </a:r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endParaRPr lang="mr-IN" sz="25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  <a:p>
            <a:pPr algn="ctr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20574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</a:t>
            </a:r>
            <a:r>
              <a:rPr lang="en-US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– शौचालय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0"/>
            <a:ext cx="4343400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2514600" cy="4343400"/>
          </a:xfrm>
          <a:prstGeom prst="rect">
            <a:avLst/>
          </a:prstGeom>
        </p:spPr>
      </p:pic>
      <p:pic>
        <p:nvPicPr>
          <p:cNvPr id="1026" name="Picture 2" descr="D:\राष्ट्रसंत तुकडोजी महाराज 2020-21\IMG202304281004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05400"/>
            <a:ext cx="6858000" cy="4800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D:\फोटो सन 2017-2018\in PD. 23.07.19\Angabwadi\IMG_3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321" name="Picture 1" descr="D:\राष्ट्रसंत तुकडोजी महाराज 2020-21\IMG2023042810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53000"/>
            <a:ext cx="6858000" cy="4953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90600" y="4419600"/>
            <a:ext cx="518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ग्रामपंचायत बनवडी येथे जि.प. प्राथमिक केंद्र शाळा , खाजगी माध्यमिक शाळा, खाजगी महाविद्यालय असून प्रत्येक शैक्षणिक संस्थेस स्वच्छतागृहे व वॉश बेसिनची पुरेशी व्यवस्था आहे.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33400" y="2514600"/>
            <a:ext cx="5715000" cy="20159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iv)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गावातील शाळा,महाविद्यालय व इतर शैक्षणिक संस्थेत स्वच्छतागृह  (मुलामुलीसाठी स्वतंत्र) असल्यास तसेच हात धुण्याची व्यवस्था असल्याबाबत</a:t>
            </a:r>
          </a:p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1671935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</a:t>
            </a:r>
            <a:r>
              <a:rPr lang="en-US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– शौचालय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153" name="Picture 1" descr="D:\राष्ट्रसंत तुकडोजी महाराज 2020-21\IMG2023042810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05400"/>
            <a:ext cx="6858000" cy="4800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85800" y="86868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800" dirty="0" smtClean="0">
                <a:solidFill>
                  <a:srgbClr val="002060"/>
                </a:solidFill>
              </a:rPr>
              <a:t>तालुका स्मार्ट ग्राम प्रमाणपत्र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hree\Desktop\नाथा फोटो\IMG_19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57800"/>
            <a:ext cx="68580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249" name="Picture 1" descr="D:\राष्ट्रसंत तुकडोजी महाराज 2020-21\IMG20230428100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516367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4495800"/>
            <a:ext cx="541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मासिक पाळी व्यवस्थापनाच्या नियमानुसार शैक्षणिक संस्थेमध्ये मुलीच्या साठी शौचालय व स्वच्छता गृह सँनिटरी पँड मशीन व वापरलेले सँनिटरी पँड शास्त्रीय दृष्ट्या विल्हेवाट लावणेसाठी मशिनची व्यवस्था केली आहे. 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33400" y="2766060"/>
            <a:ext cx="5715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v)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 मासिक पाळी व्यवस्थापनाच्या नियमाप्रमाणे मुलीकरिता स्वतंत्र शौचालय असल्यास</a:t>
            </a:r>
          </a:p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1573411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</a:t>
            </a:r>
            <a:r>
              <a:rPr lang="en-US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– शौचालय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hree\Desktop\नाथा फोटो\IMG_1990.JPG"/>
          <p:cNvPicPr>
            <a:picLocks noChangeAspect="1" noChangeArrowheads="1"/>
          </p:cNvPicPr>
          <p:nvPr/>
        </p:nvPicPr>
        <p:blipFill>
          <a:blip r:embed="rId3" cstate="print"/>
          <a:srcRect l="30358" r="23214"/>
          <a:stretch>
            <a:fillRect/>
          </a:stretch>
        </p:blipFill>
        <p:spPr bwMode="auto">
          <a:xfrm>
            <a:off x="0" y="0"/>
            <a:ext cx="6858000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C:\Users\Shree\Desktop\नाथा फोटो\IMG_1995.JPG"/>
          <p:cNvPicPr>
            <a:picLocks noChangeAspect="1" noChangeArrowheads="1"/>
          </p:cNvPicPr>
          <p:nvPr/>
        </p:nvPicPr>
        <p:blipFill>
          <a:blip r:embed="rId4" cstate="print"/>
          <a:srcRect l="34444" r="18889"/>
          <a:stretch>
            <a:fillRect/>
          </a:stretch>
        </p:blipFill>
        <p:spPr bwMode="auto">
          <a:xfrm>
            <a:off x="0" y="5181600"/>
            <a:ext cx="6858000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90600" y="4876800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ग्रामपंचायत बनवडी येथील ग्रामपंचायत कार्यालय , तलाठी कार्यालय , पतसंस्था व बँका असून सर्व कार्यालयांना शौचालयाची व्यवस्था पुरेशी आहे. 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33400" y="2743200"/>
            <a:ext cx="5715000" cy="20159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vi)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गावातील शासकीय ,निमशासकीय इमारती ,कार्यालय,सह.संस्था ठिकाणी पुरेशी शौचालय व मुतारींची व्यवस्था (पुरूष महिला सवतंत्र)</a:t>
            </a:r>
          </a:p>
          <a:p>
            <a:pPr algn="ctr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1671935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</a:t>
            </a:r>
            <a:r>
              <a:rPr lang="en-US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– शौचालय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Shree\Desktop\नाथा फोटो\IMG_19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57800"/>
            <a:ext cx="68580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C:\Users\Shree\Desktop\नाथा फोटो\IMG_19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5029200"/>
            <a:ext cx="533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बनवडी येथे 2 सार्वजनिक युनिट असून त्यामध्ये 6 शौचालय सिट उपलब्ध आहेत. लग्न समारंभ तसेच इतर सामाजिक कार्यासाठी उपस्थित राहणा-या लोकांसाठी सार्वजनिक ठिकाणी पुरेशी शौचालय व स्वच्छतागृह यांची व्यवस्था करणेत आली आहे. 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33400" y="3055472"/>
            <a:ext cx="5715000" cy="20159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vii)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गावात लग्नसमारंभ, बाजार, एस.टी.  स्टँन्ड , यात्रास्थळे  आशा ज्यादा व्यक्तीसांठी पुरेशी शौचालये व मुतारीची व्यवस्था व साफसफाई व्यवस्था असल्यास</a:t>
            </a:r>
          </a:p>
          <a:p>
            <a:pPr algn="ctr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1714143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</a:t>
            </a:r>
            <a:r>
              <a:rPr lang="en-US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– शौचालय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hree\Desktop\नाथा फोटो\IMG_1972.JPG"/>
          <p:cNvPicPr>
            <a:picLocks noChangeAspect="1" noChangeArrowheads="1"/>
          </p:cNvPicPr>
          <p:nvPr/>
        </p:nvPicPr>
        <p:blipFill>
          <a:blip r:embed="rId3" cstate="print"/>
          <a:srcRect b="13043"/>
          <a:stretch>
            <a:fillRect/>
          </a:stretch>
        </p:blipFill>
        <p:spPr bwMode="auto">
          <a:xfrm>
            <a:off x="0" y="0"/>
            <a:ext cx="6858000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C:\Users\Shree\Desktop\नाथा फोटो\IMG_1974.JPG"/>
          <p:cNvPicPr>
            <a:picLocks noChangeAspect="1" noChangeArrowheads="1"/>
          </p:cNvPicPr>
          <p:nvPr/>
        </p:nvPicPr>
        <p:blipFill>
          <a:blip r:embed="rId4" cstate="print"/>
          <a:srcRect b="14754"/>
          <a:stretch>
            <a:fillRect/>
          </a:stretch>
        </p:blipFill>
        <p:spPr bwMode="auto">
          <a:xfrm>
            <a:off x="0" y="5257800"/>
            <a:ext cx="68580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5029200"/>
            <a:ext cx="5334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800" dirty="0" smtClean="0"/>
              <a:t>●</a:t>
            </a:r>
            <a:r>
              <a:rPr lang="mr-IN" sz="2400" dirty="0" smtClean="0"/>
              <a:t> पिण्याच्या पाण्याच्या स्त्रोतापासून शौचालय योग्य अंतरावर आणि तांत्रिकदृष्ट्या व पर्यावरण दृष्ट्या योग्य आहेत याबाबत सदाशिवगड प्राथमिक आरोग्य केंद्र यांच्या मार्फत परिक्षण केले असून त्याबाबतचा दाखला सोबत जोडला आहे.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33400" y="3055472"/>
            <a:ext cx="5715000" cy="20159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viii)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पिण्याच्या पाण्याच्या स्त्रोतापासून शौचालय योग्य अंतरावर आणि तांत्रिकदृष्ट्या व पर्यावपणदृष्ट्या योग्य असल्यास </a:t>
            </a:r>
          </a:p>
          <a:p>
            <a:pPr algn="ctr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1714143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</a:t>
            </a:r>
            <a:r>
              <a:rPr lang="en-US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– शौचालय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D:\राष्ट्रसंत तुकडोजी महाराज 2020-21\IMG20230428103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" y="4438471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ग्रामपंचायत बनवडी येथे शौचालयच्या टाकीतील मैला उपसणेसाठी मैला टँकरची सोय करण्यात आली आहे. </a:t>
            </a:r>
          </a:p>
          <a:p>
            <a:pPr algn="just"/>
            <a:r>
              <a:rPr lang="mr-IN" sz="2400" dirty="0" smtClean="0"/>
              <a:t>टँकर मालकाचे नांव – श्री. भाऊ दिलीप माने </a:t>
            </a:r>
          </a:p>
          <a:p>
            <a:pPr algn="just"/>
            <a:r>
              <a:rPr lang="mr-IN" sz="2400" dirty="0" smtClean="0"/>
              <a:t>गाडी क्रमांक – </a:t>
            </a:r>
          </a:p>
          <a:p>
            <a:pPr algn="just"/>
            <a:r>
              <a:rPr lang="mr-IN" sz="2400" dirty="0" smtClean="0"/>
              <a:t>संपर्क क्रमांक - 9921314583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1519535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</a:t>
            </a:r>
            <a:r>
              <a:rPr lang="en-US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– शौचालय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2556064"/>
            <a:ext cx="5715000" cy="20159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ix)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पुर्ण भरलेल्या सेप्टिक टाक्या,लीट पिट संडास टाकी भरल्यास रिकामी करण्यासाठी व्यवस्थेबाबतची संपुर्ण माहिती उपलब्द असणे.</a:t>
            </a:r>
          </a:p>
          <a:p>
            <a:pPr algn="ctr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71600" y="304800"/>
            <a:ext cx="4114800" cy="523220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mr-IN" sz="2800" dirty="0" smtClean="0">
                <a:solidFill>
                  <a:srgbClr val="7030A0"/>
                </a:solidFill>
              </a:rPr>
              <a:t>निर्मल ग्राम पुरस्कार 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hree\Desktop\नाथा फोटो\IMG-20190724-WA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Shree\Desktop\नाथा फोटो\IMG-20190802-WA00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53000"/>
            <a:ext cx="68580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4572000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ग्रामपंचायत बनवडी ता. कराड येथे शौचालय बांधकाम व दुरूस्तीसाठी आवश्यक असणारे साहित्य व बांधकामासाठी प्रशिक्षित गवंडी यांचा गावातील जोतिर्लिंग ट्रेडर्स यांच्या मार्फत पुरवठा केला जातो.</a:t>
            </a:r>
          </a:p>
          <a:p>
            <a:pPr algn="just"/>
            <a:r>
              <a:rPr lang="mr-IN" sz="2400" dirty="0" smtClean="0">
                <a:solidFill>
                  <a:srgbClr val="7030A0"/>
                </a:solidFill>
              </a:rPr>
              <a:t>गवंडी नांव – विठ्ठल पुना राठोड</a:t>
            </a:r>
          </a:p>
          <a:p>
            <a:pPr algn="just"/>
            <a:r>
              <a:rPr lang="mr-IN" sz="2400" dirty="0" smtClean="0">
                <a:solidFill>
                  <a:srgbClr val="7030A0"/>
                </a:solidFill>
              </a:rPr>
              <a:t>प्लंबर नांव – श्री. कृष्णत नलवडे</a:t>
            </a:r>
          </a:p>
          <a:p>
            <a:pPr algn="just"/>
            <a:r>
              <a:rPr lang="mr-IN" sz="2400" dirty="0" smtClean="0">
                <a:solidFill>
                  <a:srgbClr val="7030A0"/>
                </a:solidFill>
              </a:rPr>
              <a:t>पुरवठा धारकांचे नांव – श्री. आबासो नलवडे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649611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</a:t>
            </a:r>
            <a:r>
              <a:rPr lang="en-US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– शौचालय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2766060"/>
            <a:ext cx="5715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xi)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शौचालय दुरूस्तीसाठी आवश्यक साहित्य व प्रशिक्षित मनुष्यबळ संबंधी संपुर्ण माहिती उपलब्द असणे.</a:t>
            </a:r>
          </a:p>
          <a:p>
            <a:pPr algn="ctr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hree\Desktop\नाथा फोटो\IMG-20190724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90600" y="4267200"/>
            <a:ext cx="495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ग्रामपंचायत बनवडी येथे प्रत्येक घरामध्ये ओला व सुका कचरा तसेच वैद्यकिय कच-याचे वर्गीकरण केले जाते. 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990600" y="5897940"/>
            <a:ext cx="495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कच-याचे वर्गीकरण करणेसाठी गावातील प्रत्येक कुटूंबास बकेटचे/ डस्टबिनचे वाटप ग्रामपंचायती मार्फत करण्यात आले आहे.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304800" y="1138535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3– घनकचरा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3400" y="1828800"/>
            <a:ext cx="5715000" cy="27853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i</a:t>
            </a:r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घरोघरी व सार्वजनिक ठिकाणी कचरापेट्या पुरेशा संख्येने असून त्याचा नियमित वापर होत असणे,कचरा गोळा करण्यापुर्वी प्रत्येक घरात कच-याचे ओला , सुका व धोकादायक असे रोज वर्गीकरण होत असल्यास .</a:t>
            </a:r>
          </a:p>
          <a:p>
            <a:pPr algn="ctr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hree\Desktop\नाथा फोटो\IMG-20190725-WA0034.jpg"/>
          <p:cNvPicPr>
            <a:picLocks noChangeAspect="1" noChangeArrowheads="1"/>
          </p:cNvPicPr>
          <p:nvPr/>
        </p:nvPicPr>
        <p:blipFill>
          <a:blip r:embed="rId3"/>
          <a:srcRect l="15528" t="36817"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66800" y="4450140"/>
            <a:ext cx="495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गावातील ओला व सुका कचरा उचलण्यासाठी दररोज सकाळी 2 स्वतंत्र घंटागाड्याचे नियोजन ग्रामपंचायतीने केले आहे.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1595735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3– घनकचरा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2514600"/>
            <a:ext cx="5715000" cy="20159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iii)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 त्याप्रमाणे गावात नियमित कचरा उचलला जात असल्यास व कचरा वाहून नेण्यासाठी सातत्यपुर्ण व स्वतंत्र व्यवस्था केली असल्यास.</a:t>
            </a:r>
          </a:p>
          <a:p>
            <a:pPr algn="ctr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64008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ओला व सुका कचरा उचलण्यासाठी 2</a:t>
            </a:r>
            <a:r>
              <a:rPr lang="en-US" sz="2400" dirty="0" smtClean="0"/>
              <a:t/>
            </a:r>
            <a:r>
              <a:rPr lang="mr-IN" sz="2400" dirty="0" smtClean="0"/>
              <a:t>घंटागाड्याचे नियोजन ग्रामपंचायतीने केले आहे.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76800"/>
            <a:ext cx="68580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14400" y="5638800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ग्रामपंचायत बनवडी मध्ये ओल्या कच-यापासून गांडूळ खत निर्मिर्ती प्रकल्प उभा केला आहे. 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0" y="7066002"/>
            <a:ext cx="502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आरोग्यासाठी घातक कच-याची विल्हेवाट शास्त्रशुध्द पध्दतीने केली जाते यासाठी कराड मेडिकल असोशियसन ची मदत घेतली जाते.</a:t>
            </a:r>
          </a:p>
          <a:p>
            <a:pPr algn="just"/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1317516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3– घनकचरा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" y="2236381"/>
            <a:ext cx="5715000" cy="35548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iv)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 गावातील 100 टक्के ओल्या कच-याचे भुनँडेप/नँडँप, गांडुळखत / कंपोस्ट खत इ.मार्गाने खतात रूपांतर करण्यात येत असल्यास. आरोग्य केंद्र , दवाखाने व रूग्णालये येथून निर्माण होणारा इतरांच्या आरोग्यास घातक ठरणा-या कच-याचे शास्त्रशुध्द पध्दतीने विल्हेवाट लावली जात असल्यास  </a:t>
            </a:r>
          </a:p>
          <a:p>
            <a:pPr algn="ctr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D:\खापे बापू सन 2015\IMG_6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27600"/>
            <a:ext cx="6819900" cy="49784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t="10606" b="10606"/>
          <a:stretch>
            <a:fillRect/>
          </a:stretch>
        </p:blipFill>
        <p:spPr bwMode="auto">
          <a:xfrm>
            <a:off x="0" y="0"/>
            <a:ext cx="68580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D:\राष्ट्रसंत तुकडोजी महाराज 2020-21\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76800"/>
            <a:ext cx="6858000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3333" t="3077" r="3222" b="2308"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" y="936813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 dirty="0" smtClean="0">
                <a:solidFill>
                  <a:srgbClr val="002060"/>
                </a:solidFill>
              </a:rPr>
              <a:t>पर्यावरण संतुलित समृध्द ग्राम योजना पुरस्कार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राष्ट्रसंत तुकडोजी महाराज 2020-21\IMG20230502095605_BURST001_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47244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ग्रामपंचायत बनवडी येथे ओल्या कच-यापासून निर्माण होणारे गांडुळ खत वृक्षसंवर्धनासाठी वापरले जाते.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90600" y="6287869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गांडूळ खताचे बँगचे पँकींग करून विक्रीसाठी उपलब्ध केलेले आहे.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1290935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3– घनकचरा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" y="2138065"/>
            <a:ext cx="5715000" cy="27853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Vi 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कच-यापासून आर्थिक उत्पन्न घेण्यात येत असल्यास व कच-यापासून खत निर्मिती करून खताचा वापर गावातील वृक्ष,बाग बगिचामधील झाडांकरिता करीत असल्यास व त्यांची नियमित नोंद ग्राम पंचायत उपलब्द असल्यास.</a:t>
            </a:r>
          </a:p>
          <a:p>
            <a:pPr algn="ctr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76800"/>
            <a:ext cx="68580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66800" y="33528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ग्रामपंचायत बनवडी येथे कुटूंबाचे सांडपाणी भुमीगत गटर्सना जोडले आहे.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066800" y="456307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भुमीगत गटर्सव्दारे एकत्रित होणा-या सांडपाण्याचा वापर सार्वजनिक ठिकाणी केळी लागवडीसाठी केला आहे.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066800" y="601087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बनवडी येथे कुटूबांचे सांडपाणी व्यवस्थापनासाठी मँजिक पिटची निर्मिती करण्यात आली आहे. 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066800" y="7583269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ग्रामपंचायत बनवडीतील ग्रामस्थांनी सांडपाण्यावर परसबाग निर्मिती केली आहे.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304800" y="12192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4 – सांडपाणी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3400" y="1905000"/>
            <a:ext cx="571500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i</a:t>
            </a:r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गावातील सांडपाण्याचे शौषखड्डे / परसबाग</a:t>
            </a:r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,बंदिस्त गटारे व परसबाग इत्यादीव्दारे शास्त्रशुध्द विल्हेवाट</a:t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Shree\Desktop\नाथा फोटो\IMG_19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4286" r="5714"/>
          <a:stretch>
            <a:fillRect/>
          </a:stretch>
        </p:blipFill>
        <p:spPr bwMode="auto">
          <a:xfrm>
            <a:off x="0" y="3124200"/>
            <a:ext cx="6858000" cy="678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29200"/>
            <a:ext cx="68580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D:\राष्ट्रसंत तुकडोजी महाराज 2020-21\IMG-20230429-WA00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858000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3352800"/>
            <a:ext cx="495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कुटुंबाना वैयक्तिक परस बागेसाठी जागा नसल्याने 50 टक्के पेक्षा जास्त कुटुंबाचे सांडपाणी हे शोषखड्यामध्ये सोडून त्यामध्ये परस बाग करणेत आली आहे.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12192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4 – सांडपाणी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1905000"/>
            <a:ext cx="5715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ii) 50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टक्के पेक्षा जास्त कुंटुबाकडे सांडपाणी शोषखड्डे / परसबाग असल्यास</a:t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:\राष्ट्रसंत तुकडोजी महाराज 2020-21\IMG20230428100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42328"/>
            <a:ext cx="6858000" cy="5163672"/>
          </a:xfrm>
          <a:prstGeom prst="rect">
            <a:avLst/>
          </a:prstGeom>
          <a:noFill/>
        </p:spPr>
      </p:pic>
      <p:pic>
        <p:nvPicPr>
          <p:cNvPr id="1026" name="Picture 2" descr="D:\राष्ट्रसंत तुकडोजी महाराज 2020-21\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3352800"/>
            <a:ext cx="495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गावातील सर्व कुटंबांचे सेप्टीक टॉकचे पाणी शोषखड्डे मध्ये जिरवले जाते तसेच त्या पाण्याचा उपयोग परसबागेसाठी वापर केला जातो.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2192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4 – सांडपाणी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1905000"/>
            <a:ext cx="571500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iii)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मानवी विष्ठा मिश्रित पाणी कोठेही सांडपाण्यामध्ये मिसळणार नाही अशा व्यवस्था असल्यास</a:t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513594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मानवी विष्ठा मिश्रीत पाणी सांडपाण्यामध्ये जावू नये यासाठी नियमित सेप्टीक टँक उपसले जातात.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राष्ट्रसंत तुकडोजी महाराज 2020-21\IMG-20230429-WA00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4953000"/>
          </a:xfrm>
          <a:prstGeom prst="rect">
            <a:avLst/>
          </a:prstGeom>
          <a:noFill/>
        </p:spPr>
      </p:pic>
      <p:pic>
        <p:nvPicPr>
          <p:cNvPr id="6147" name="Picture 3" descr="D:\राष्ट्रसंत तुकडोजी महाराज 2020-21\IMG-20230429-WA00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00600"/>
            <a:ext cx="6858000" cy="51054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33528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घडी पत्रकीव्दारे प्रत्येक कुंटुंबास भेटी देवुन समाज प्रबोधन केले जाते.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2192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4 – सांडपाणी व्यवस्थापन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905000"/>
            <a:ext cx="571500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iv)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पाण्याचा नियंत्रित वापर सांडपाणी व व्यवस्थापन पध्दती याबद्दल ग्रामस्थआंचे प्रबोधन नियमित होत असे.</a:t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4503003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घंटागाडी वरती दररोज विविध उपक्रमांचे ध्वनी प्रक्षेपकाव्दारे प्रबोधन केले जाते.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ree\Desktop\नाथा फोटो\निवेदन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9586" cy="9906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14400" y="4038600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ग्रामपंचायत बनवडी मध्ये सर्व रस्ते , घरे , सरकारी इमारती सार्वजनिक जागा यांचा सफाई नियमितपणे केली जाते. 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914400" y="556260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गावामध्ये रस्त्याच्या दुतर्फा वृक्षलागवड केली असून त्याची नियमितपणे निगा ठेवली जाते.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914400" y="6705600"/>
            <a:ext cx="510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ग्रामपंचायत बनवडीने सार्वजनिक ठिकाणी थुंकण्यासाठी वॉश बेसिनची सोय केलेली आहे.इतर सार्वजनिक ठिकाणी  थुंकण्यास मनाई आहे . सार्वजनिक ठिकाणी थुंकल्यास / घाण केल्यास 100 रू. दंड आकारला जातो व सक्तीने वसूल केले जाते.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304800" y="9906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5 – घर,गांव,परिसर स्वच्छता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3400" y="1676400"/>
            <a:ext cx="57150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i</a:t>
            </a:r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) 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गावातील रस्ते,गल्ल्या,घरासमोरील अंगणे,परसदारे यांची रचना , स्वच्छता व सजावट ,गाव व परिसरात फुलझाडे, वृक्षसंवर्धन,गावात/घरात/शाळेत/सरकारी कार्यालये कुठेही थुंकणे,पिचकारणे असे प्रकार न दिसणे</a:t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D:\राष्ट्रसंत तुकडोजी महाराज 2020-21\IMG20230427162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6782"/>
            <a:ext cx="6858000" cy="517921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D:\राष्ट्रसंत तुकडोजी महाराज 2020-21\IMG20230427162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42330"/>
            <a:ext cx="6858000" cy="516367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76800"/>
            <a:ext cx="68580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4800" y="1490008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5 – घर,गांव,परिसर स्वच्छता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2175808"/>
            <a:ext cx="5715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ii)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गावातील जनावरांच्या मलमुत्राची शास्त्रशुध्द पध्दतीने व्यवस्थापन व असलेल्या गोठ्यांची /खुराड्यांची शास्त्रसुध्द व्यवस्था</a:t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4309408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गावातील सर्व जनावरांचे गोठे हे अद्यावत असून त्यांच्या मलमुत्रांचा शास्त्रशुध्द पध्दतीने व्यवस्थापन केले असून गोबर गँस सुविधा करणेत आली आहे.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76800"/>
            <a:ext cx="68580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6800" y="457200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गावामध्ये किटकजन्य रोगांचा प्रार्दुभाव टाळण्यासाठी ग्रामपंचायतीच्या मालकीच्या फॉगिंग मशीनव्दारे धुरळणी केली जाते.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066800" y="6255603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गावामध्ये गप्पी मासे पैदास केंद्राची निर्मिती केली आहे.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" y="1111984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5 – घर,गांव,परिसर स्वच्छता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3400" y="1797784"/>
            <a:ext cx="57150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iii)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गावात कोठेही माशा,चिलटे व डासांसाठी प्रतिबंधात्मक उपाययोजना व या किटकाचा प्रादुर्भाव नसणे, याकरिता गप्पी मासे पाळणे, गाव परिसरातील मोकळ्या जागा / मैदानांवरील व पाणी साठ्यावरील अनावश्यक गवत व इतर रानटी वनस्पती </a:t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6800" y="7322403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मोकळ्या जागेतील अनावश्यक गवत नष्ट करण्यासाठी फवारणी केली जाते.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617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4" name="Picture 2" descr="D:\राष्ट्रसंत तुकडोजी महाराज 2020-21\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76800"/>
            <a:ext cx="6858000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t="2308" b="2308"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89" name="Picture 1" descr="D:\राष्ट्रसंत तुकडोजी महाराज 2020-21\IMG202304271625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4400"/>
            <a:ext cx="6858000" cy="5181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66800" y="388620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गावातील सर्व घरे सार्वजनिक इमारती , कुंपणे यावर रंगरंगोटी करून त्या ठिकाणी बोलक्या भिंती करण्यात आल्या आहेत.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1371124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8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5 – </a:t>
            </a:r>
            <a:r>
              <a:rPr lang="mr-IN" sz="32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घर,गांव,परिसर</a:t>
            </a:r>
            <a:r>
              <a:rPr lang="mr-IN" sz="28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स्वच्छता</a:t>
            </a:r>
            <a:endParaRPr lang="en-US" sz="28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" y="2445366"/>
            <a:ext cx="5715000" cy="8617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iv)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गावातील सर्व घरे ,सार्वजनिक इमारती, कुंपणे भिंतीची</a:t>
            </a:r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रंगरंगोटी व सुशोभिकरण</a:t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hree\Desktop\नाथा फोटो\IMG20190720114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Shree\Desktop\नाथा फोटो\IMG20190720121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76800"/>
            <a:ext cx="68580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7200" y="3048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400" y="451467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मौजे ग्रामपंचायत बनवडी येथील सर्व विद्यार्थ्यांची वैयक्तिक स्वच्छता बाबत नियमित तपासणी केली जाते.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914400" y="603867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r-IN" sz="2400" dirty="0" smtClean="0"/>
              <a:t>● शिक्षक पालक मिटींग मध्ये वैयक्तिक स्वच्छतेविषयी प्रबोधन व मार्गदर्शन केले जाते. 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1340584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8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</a:t>
            </a:r>
            <a:r>
              <a:rPr lang="en-US" sz="28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r>
              <a:rPr lang="mr-IN" sz="28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– </a:t>
            </a:r>
            <a:r>
              <a:rPr lang="mr-IN" sz="32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वैयक्तिक स्वच्छता</a:t>
            </a:r>
            <a:endParaRPr lang="en-US" sz="28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5800" y="2414826"/>
            <a:ext cx="5715000" cy="16312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5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</a:t>
            </a:r>
            <a:r>
              <a:rPr lang="en-US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</a:t>
            </a:r>
            <a:r>
              <a:rPr lang="mr-IN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शाळकरी , अंगणवाडीतील मुला–मुलींची नखे ,केस,गणवेश,कपडे इ. स्तर तसेच अंघोळ, मलमुत्र विसर्जन ,हात धुण्याच्या सवयी योग्य असल्यास</a:t>
            </a:r>
            <a:endParaRPr lang="en-US" sz="2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D:\राष्ट्रसंत तुकडोजी महाराज 2020-21\IMG20230428100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6858000" cy="5163670"/>
          </a:xfrm>
          <a:prstGeom prst="rect">
            <a:avLst/>
          </a:prstGeom>
          <a:noFill/>
        </p:spPr>
      </p:pic>
      <p:pic>
        <p:nvPicPr>
          <p:cNvPr id="4098" name="Picture 2" descr="D:\राष्ट्रसंत तुकडोजी महाराज 2020-21\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29200"/>
            <a:ext cx="6858000" cy="48768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228600"/>
            <a:ext cx="5943600" cy="906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mr-IN" dirty="0" smtClean="0"/>
              <a:t>● मौजे ग्रामपंचायत बनवडी येथील ग्रामस्थांच्या व लोकसहभागातून बनवडी ओढ्यावर वनराई बंधारा बांधण्यात आला आहे.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4400" y="597932"/>
            <a:ext cx="5105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r-IN" sz="2400" b="1" cap="all" dirty="0" smtClean="0">
                <a:ln w="1905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अ.क्र. 7 – लोकसहभाग आणि वैयक्तिक व सामुहिक पुढाकारातून विकासासाठी रबविण्यात आलेले नाविन्यपुर्ण उपक्रम</a:t>
            </a:r>
            <a:endParaRPr lang="en-US" sz="2400" b="1" cap="all" dirty="0">
              <a:ln w="1905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2362200"/>
            <a:ext cx="510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Iii)</a:t>
            </a:r>
            <a:r>
              <a:rPr lang="mr-IN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ग्रामस्थांच्या लोकसहभागातून लोकवर्गणीतून कामे केली असल्यास </a:t>
            </a:r>
            <a:endParaRPr lang="en-US" sz="2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D:\राष्ट्रसंत तुकडोजी महाराज 2020-21\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98307" name="Picture 3" descr="D:\राष्ट्रसंत तुकडोजी महाराज 2020-21\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48200"/>
            <a:ext cx="6858000" cy="52578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ree\Desktop\नाथा फोटो\images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6690">
            <a:off x="2509120" y="416751"/>
            <a:ext cx="3018438" cy="3810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334">
            <a:off x="2205148" y="5329324"/>
            <a:ext cx="3261580" cy="46163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7169" y="4413409"/>
            <a:ext cx="718423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r-IN" sz="13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hivaji01" pitchFamily="2" charset="0"/>
              </a:rPr>
              <a:t>धन्यवाद</a:t>
            </a:r>
            <a:endParaRPr lang="en-US" sz="13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hivaji01" pitchFamily="2" charset="0"/>
            </a:endParaRPr>
          </a:p>
        </p:txBody>
      </p:sp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pull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14102769</TotalTime>
  <Words>2008</Words>
  <Application>Microsoft Office PowerPoint</Application>
  <PresentationFormat>A4 Paper (210x297 mm)</PresentationFormat>
  <Paragraphs>215</Paragraphs>
  <Slides>87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Shree</dc:creator>
  <cp:lastModifiedBy>Shree</cp:lastModifiedBy>
  <cp:revision>241</cp:revision>
  <dcterms:created xsi:type="dcterms:W3CDTF">2019-07-22T10:17:24Z</dcterms:created>
  <dcterms:modified xsi:type="dcterms:W3CDTF">2023-06-25T07:25:12Z</dcterms:modified>
</cp:coreProperties>
</file>